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9" r:id="rId13"/>
    <p:sldId id="270" r:id="rId14"/>
    <p:sldId id="271" r:id="rId15"/>
    <p:sldId id="272"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C910"/>
    <a:srgbClr val="D9D9D9"/>
    <a:srgbClr val="D3D3D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80" autoAdjust="0"/>
    <p:restoredTop sz="86410" autoAdjust="0"/>
  </p:normalViewPr>
  <p:slideViewPr>
    <p:cSldViewPr snapToGrid="0" snapToObjects="1">
      <p:cViewPr varScale="1">
        <p:scale>
          <a:sx n="93" d="100"/>
          <a:sy n="93" d="100"/>
        </p:scale>
        <p:origin x="390" y="7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1FC084-35C4-4444-A00D-DB5245F5C4B6}" type="datetimeFigureOut">
              <a:rPr lang="en-US" smtClean="0"/>
              <a:t>2/19/2022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22630C5-DBE2-4CC1-9A51-95A2554612EA}" type="slidenum">
              <a:rPr lang="en-US" smtClean="0"/>
              <a:t>‹#›</a:t>
            </a:fld>
            <a:endParaRPr lang="en-US"/>
          </a:p>
        </p:txBody>
      </p:sp>
    </p:spTree>
    <p:extLst>
      <p:ext uri="{BB962C8B-B14F-4D97-AF65-F5344CB8AC3E}">
        <p14:creationId xmlns:p14="http://schemas.microsoft.com/office/powerpoint/2010/main" val="33806597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 of  COVID-19 Related Medical Claims</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Procedure Code</a:t>
            </a:r>
            <a:endParaRPr dirty="0"/>
          </a:p>
          <a:p>
            <a:r>
              <a:rPr b="0" dirty="0"/>
              <a:t>No alt text provided</a:t>
            </a:r>
            <a:endParaRPr dirty="0"/>
          </a:p>
          <a:p>
            <a:endParaRPr dirty="0"/>
          </a:p>
          <a:p>
            <a:r>
              <a:rPr b="1" dirty="0"/>
              <a:t>Total Paid Amount for COVID-19 Related Medical Claims</a:t>
            </a:r>
            <a:endParaRPr dirty="0"/>
          </a:p>
          <a:p>
            <a:r>
              <a:rPr b="0" dirty="0"/>
              <a:t>No alt text provided</a:t>
            </a:r>
            <a:endParaRPr dirty="0"/>
          </a:p>
          <a:p>
            <a:endParaRPr dirty="0"/>
          </a:p>
          <a:p>
            <a:r>
              <a:rPr b="1" dirty="0"/>
              <a:t># of Members with a COVID-19 Related Medical Claim</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Total Paid Amounts for COVID-19 Related Medical Claims</a:t>
            </a:r>
            <a:endParaRPr dirty="0"/>
          </a:p>
          <a:p>
            <a:r>
              <a:rPr b="0" dirty="0"/>
              <a:t>No alt text provided</a:t>
            </a:r>
            <a:endParaRPr dirty="0"/>
          </a:p>
          <a:p>
            <a:endParaRPr dirty="0"/>
          </a:p>
          <a:p>
            <a:r>
              <a:rPr b="1" dirty="0"/>
              <a:t>Account Name</a:t>
            </a:r>
            <a:endParaRPr dirty="0"/>
          </a:p>
          <a:p>
            <a:r>
              <a:rPr b="0" dirty="0"/>
              <a:t>No alt text provided</a:t>
            </a:r>
            <a:endParaRPr dirty="0"/>
          </a:p>
          <a:p>
            <a:endParaRPr dirty="0"/>
          </a:p>
          <a:p>
            <a:r>
              <a:rPr b="1" dirty="0"/>
              <a:t># of Claimants by Sex</a:t>
            </a:r>
            <a:endParaRPr dirty="0"/>
          </a:p>
          <a:p>
            <a:r>
              <a:rPr b="0" dirty="0"/>
              <a:t>No alt text provided</a:t>
            </a:r>
            <a:endParaRPr dirty="0"/>
          </a:p>
          <a:p>
            <a:endParaRPr dirty="0"/>
          </a:p>
          <a:p>
            <a:r>
              <a:rPr b="1" dirty="0"/>
              <a:t># of Claimants by Employee Status</a:t>
            </a:r>
            <a:endParaRPr dirty="0"/>
          </a:p>
          <a:p>
            <a:r>
              <a:rPr b="0" dirty="0"/>
              <a:t>No alt text provided</a:t>
            </a:r>
            <a:endParaRPr dirty="0"/>
          </a:p>
          <a:p>
            <a:endParaRPr dirty="0"/>
          </a:p>
          <a:p>
            <a:r>
              <a:rPr b="1" dirty="0"/>
              <a:t># of Claimants by Relationship</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basicShape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tableEx</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tableEx</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actionButton</a:t>
            </a:r>
            <a:endParaRPr dirty="0"/>
          </a:p>
          <a:p>
            <a:r>
              <a:rPr b="0" dirty="0"/>
              <a:t>No alt text provided</a:t>
            </a:r>
            <a:endParaRPr dirty="0"/>
          </a:p>
          <a:p>
            <a:endParaRPr dirty="0"/>
          </a:p>
          <a:p>
            <a:r>
              <a:rPr b="1" dirty="0"/>
              <a:t>map</a:t>
            </a:r>
            <a:endParaRPr dirty="0"/>
          </a:p>
          <a:p>
            <a:r>
              <a:rPr b="0" dirty="0"/>
              <a:t>No alt text provided</a:t>
            </a:r>
            <a:endParaRPr dirty="0"/>
          </a:p>
          <a:p>
            <a:endParaRPr dirty="0"/>
          </a:p>
          <a:p>
            <a:r>
              <a:rPr b="1" dirty="0"/>
              <a:t>columnChart</a:t>
            </a:r>
            <a:endParaRPr dirty="0"/>
          </a:p>
          <a:p>
            <a:r>
              <a:rPr b="0" dirty="0"/>
              <a:t>No alt text provided</a:t>
            </a:r>
            <a:endParaRPr dirty="0"/>
          </a:p>
          <a:p>
            <a:endParaRPr dirty="0"/>
          </a:p>
          <a:p>
            <a:r>
              <a:rPr b="1" dirty="0"/>
              <a:t>columnChart</a:t>
            </a:r>
            <a:endParaRPr dirty="0"/>
          </a:p>
          <a:p>
            <a:r>
              <a:rPr b="0" dirty="0"/>
              <a:t>No alt text provided</a:t>
            </a:r>
            <a:endParaRPr dirty="0"/>
          </a:p>
          <a:p>
            <a:endParaRPr dirty="0"/>
          </a:p>
          <a:p>
            <a:r>
              <a:rPr b="1" dirty="0"/>
              <a:t># of Members with a COVID-19 Diagnostic or Antibody Test</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Procedure Code</a:t>
            </a:r>
            <a:endParaRPr dirty="0"/>
          </a:p>
          <a:p>
            <a:r>
              <a:rPr b="0" dirty="0"/>
              <a:t>No alt text provided</a:t>
            </a:r>
            <a:endParaRPr dirty="0"/>
          </a:p>
          <a:p>
            <a:endParaRPr dirty="0"/>
          </a:p>
          <a:p>
            <a:r>
              <a:rPr b="1" dirty="0"/>
              <a:t>Total Paid Amount for COVID-19 Tests &amp; Treatment Claims</a:t>
            </a:r>
            <a:endParaRPr dirty="0"/>
          </a:p>
          <a:p>
            <a:r>
              <a:rPr b="0" dirty="0"/>
              <a:t>No alt text provided</a:t>
            </a:r>
            <a:endParaRPr dirty="0"/>
          </a:p>
          <a:p>
            <a:endParaRPr dirty="0"/>
          </a:p>
          <a:p>
            <a:r>
              <a:rPr b="1" dirty="0"/>
              <a:t>Account Name</a:t>
            </a:r>
            <a:endParaRPr dirty="0"/>
          </a:p>
          <a:p>
            <a:r>
              <a:rPr b="0" dirty="0"/>
              <a:t>No alt text provided</a:t>
            </a:r>
            <a:endParaRPr dirty="0"/>
          </a:p>
          <a:p>
            <a:endParaRPr dirty="0"/>
          </a:p>
          <a:p>
            <a:r>
              <a:rPr b="1" dirty="0"/>
              <a:t>COVID-19 Tests &amp; Treatment Claims</a:t>
            </a:r>
            <a:endParaRPr dirty="0"/>
          </a:p>
          <a:p>
            <a:r>
              <a:rPr b="0" dirty="0"/>
              <a:t>No alt text provided</a:t>
            </a:r>
            <a:endParaRPr dirty="0"/>
          </a:p>
          <a:p>
            <a:endParaRPr dirty="0"/>
          </a:p>
          <a:p>
            <a:r>
              <a:rPr b="1" dirty="0"/>
              <a:t>Confirmed COVID-19 Diagnosis</a:t>
            </a:r>
            <a:endParaRPr dirty="0"/>
          </a:p>
          <a:p>
            <a:r>
              <a:rPr b="0" dirty="0"/>
              <a:t>No alt text provided</a:t>
            </a:r>
            <a:endParaRPr dirty="0"/>
          </a:p>
          <a:p>
            <a:endParaRPr dirty="0"/>
          </a:p>
          <a:p>
            <a:r>
              <a:rPr b="1" dirty="0"/>
              <a:t># of Members Receiving Treatment for COVID-19</a:t>
            </a:r>
            <a:endParaRPr dirty="0"/>
          </a:p>
          <a:p>
            <a:r>
              <a:rPr b="0" dirty="0"/>
              <a:t>No alt text provided</a:t>
            </a:r>
            <a:endParaRPr dirty="0"/>
          </a:p>
          <a:p>
            <a:endParaRPr dirty="0"/>
          </a:p>
          <a:p>
            <a:r>
              <a:rPr b="1" dirty="0"/>
              <a:t># of Claimants by Sex</a:t>
            </a:r>
            <a:endParaRPr dirty="0"/>
          </a:p>
          <a:p>
            <a:r>
              <a:rPr b="0" dirty="0"/>
              <a:t>No alt text provided</a:t>
            </a:r>
            <a:endParaRPr dirty="0"/>
          </a:p>
          <a:p>
            <a:endParaRPr dirty="0"/>
          </a:p>
          <a:p>
            <a:r>
              <a:rPr b="1" dirty="0"/>
              <a:t># of Claimants by Employee Status</a:t>
            </a:r>
            <a:endParaRPr dirty="0"/>
          </a:p>
          <a:p>
            <a:r>
              <a:rPr b="0" dirty="0"/>
              <a:t>No alt text provided</a:t>
            </a:r>
            <a:endParaRPr dirty="0"/>
          </a:p>
          <a:p>
            <a:endParaRPr dirty="0"/>
          </a:p>
          <a:p>
            <a:r>
              <a:rPr b="1" dirty="0"/>
              <a:t># of Claimants by Relationship</a:t>
            </a:r>
            <a:endParaRPr dirty="0"/>
          </a:p>
          <a:p>
            <a:r>
              <a:rPr b="0" dirty="0"/>
              <a:t>No alt text provided</a:t>
            </a:r>
            <a:endParaRPr dirty="0"/>
          </a:p>
          <a:p>
            <a:endParaRPr dirty="0"/>
          </a:p>
          <a:p>
            <a:r>
              <a:rPr b="1" dirty="0"/>
              <a:t>tableEx</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basicShape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card</a:t>
            </a:r>
            <a:endParaRPr dirty="0"/>
          </a:p>
          <a:p>
            <a:r>
              <a:rPr b="0" dirty="0"/>
              <a:t>No alt text provided</a:t>
            </a:r>
            <a:endParaRPr dirty="0"/>
          </a:p>
          <a:p>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 of Members by Sex</a:t>
            </a:r>
            <a:endParaRPr dirty="0"/>
          </a:p>
          <a:p>
            <a:r>
              <a:rPr b="0" dirty="0"/>
              <a:t>No alt text provided</a:t>
            </a:r>
            <a:endParaRPr dirty="0"/>
          </a:p>
          <a:p>
            <a:endParaRPr dirty="0"/>
          </a:p>
          <a:p>
            <a:r>
              <a:rPr b="1" dirty="0"/>
              <a:t># of Members by Relationship</a:t>
            </a:r>
            <a:endParaRPr dirty="0"/>
          </a:p>
          <a:p>
            <a:r>
              <a:rPr b="0" dirty="0"/>
              <a:t>No alt text provided</a:t>
            </a:r>
            <a:endParaRPr dirty="0"/>
          </a:p>
          <a:p>
            <a:endParaRPr dirty="0"/>
          </a:p>
          <a:p>
            <a:r>
              <a:rPr b="1" dirty="0"/>
              <a:t># of Members Tested</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 of Members by Employee Status</a:t>
            </a:r>
            <a:endParaRPr dirty="0"/>
          </a:p>
          <a:p>
            <a:r>
              <a:rPr b="0" dirty="0"/>
              <a:t>No alt text provided</a:t>
            </a:r>
            <a:endParaRPr dirty="0"/>
          </a:p>
          <a:p>
            <a:endParaRPr dirty="0"/>
          </a:p>
          <a:p>
            <a:r>
              <a:rPr b="1" dirty="0"/>
              <a:t>Test Result</a:t>
            </a:r>
            <a:endParaRPr dirty="0"/>
          </a:p>
          <a:p>
            <a:r>
              <a:rPr b="0" dirty="0"/>
              <a:t>No alt text provided</a:t>
            </a:r>
            <a:endParaRPr dirty="0"/>
          </a:p>
          <a:p>
            <a:endParaRPr dirty="0"/>
          </a:p>
          <a:p>
            <a:r>
              <a:rPr b="1" dirty="0"/>
              <a:t># of Lab Tests Performed</a:t>
            </a:r>
            <a:endParaRPr dirty="0"/>
          </a:p>
          <a:p>
            <a:r>
              <a:rPr b="0" dirty="0"/>
              <a:t>No alt text provided</a:t>
            </a:r>
            <a:endParaRPr dirty="0"/>
          </a:p>
          <a:p>
            <a:endParaRPr dirty="0"/>
          </a:p>
          <a:p>
            <a:r>
              <a:rPr b="1" dirty="0"/>
              <a:t>Positive/Negative COVID-19 Tests for Maryland Residents</a:t>
            </a:r>
            <a:endParaRPr dirty="0"/>
          </a:p>
          <a:p>
            <a:r>
              <a:rPr b="0" dirty="0"/>
              <a:t>No alt text provided</a:t>
            </a:r>
            <a:endParaRPr dirty="0"/>
          </a:p>
          <a:p>
            <a:endParaRPr dirty="0"/>
          </a:p>
          <a:p>
            <a:r>
              <a:rPr b="1" dirty="0"/>
              <a:t># of Positive Members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Account Name</a:t>
            </a:r>
            <a:endParaRPr dirty="0"/>
          </a:p>
          <a:p>
            <a:r>
              <a:rPr b="0" dirty="0"/>
              <a:t>No alt text provided</a:t>
            </a:r>
            <a:endParaRPr dirty="0"/>
          </a:p>
          <a:p>
            <a:endParaRPr dirty="0"/>
          </a:p>
          <a:p>
            <a:r>
              <a:rPr b="1" dirty="0"/>
              <a:t>basicShape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tableEx</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card</a:t>
            </a:r>
            <a:endParaRPr dirty="0"/>
          </a:p>
          <a:p>
            <a:r>
              <a:rPr b="0" dirty="0"/>
              <a:t>No alt text provided</a:t>
            </a:r>
            <a:endParaRPr dirty="0"/>
          </a:p>
          <a:p>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 of Claimants by Sex</a:t>
            </a:r>
            <a:endParaRPr dirty="0"/>
          </a:p>
          <a:p>
            <a:r>
              <a:rPr b="0" dirty="0"/>
              <a:t>No alt text provided</a:t>
            </a:r>
            <a:endParaRPr dirty="0"/>
          </a:p>
          <a:p>
            <a:endParaRPr dirty="0"/>
          </a:p>
          <a:p>
            <a:r>
              <a:rPr b="1" dirty="0"/>
              <a:t># of Claimants by Relationship</a:t>
            </a:r>
            <a:endParaRPr dirty="0"/>
          </a:p>
          <a:p>
            <a:r>
              <a:rPr b="0" dirty="0"/>
              <a:t>No alt text provided</a:t>
            </a:r>
            <a:endParaRPr dirty="0"/>
          </a:p>
          <a:p>
            <a:endParaRPr dirty="0"/>
          </a:p>
          <a:p>
            <a:r>
              <a:rPr b="1" dirty="0"/>
              <a:t># of Exposure Claims</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 of Claimants by Employee Status</a:t>
            </a:r>
            <a:endParaRPr dirty="0"/>
          </a:p>
          <a:p>
            <a:r>
              <a:rPr b="0" dirty="0"/>
              <a:t>No alt text provided</a:t>
            </a:r>
            <a:endParaRPr dirty="0"/>
          </a:p>
          <a:p>
            <a:endParaRPr dirty="0"/>
          </a:p>
          <a:p>
            <a:r>
              <a:rPr b="1" dirty="0"/>
              <a:t>Total Paid Amount for Exposure Claims</a:t>
            </a:r>
            <a:endParaRPr dirty="0"/>
          </a:p>
          <a:p>
            <a:r>
              <a:rPr b="0" dirty="0"/>
              <a:t>No alt text provided</a:t>
            </a:r>
            <a:endParaRPr dirty="0"/>
          </a:p>
          <a:p>
            <a:endParaRPr dirty="0"/>
          </a:p>
          <a:p>
            <a:r>
              <a:rPr b="1" dirty="0"/>
              <a:t># of COVID-19 Exposure Claims</a:t>
            </a:r>
            <a:endParaRPr dirty="0"/>
          </a:p>
          <a:p>
            <a:r>
              <a:rPr b="0" dirty="0"/>
              <a:t>No alt text provided</a:t>
            </a:r>
            <a:endParaRPr dirty="0"/>
          </a:p>
          <a:p>
            <a:endParaRPr dirty="0"/>
          </a:p>
          <a:p>
            <a:r>
              <a:rPr b="1" dirty="0"/>
              <a:t>Exposure Type</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 of Members with an Exposure Claim</a:t>
            </a:r>
            <a:endParaRPr dirty="0"/>
          </a:p>
          <a:p>
            <a:r>
              <a:rPr b="0" dirty="0"/>
              <a:t>No alt text provided</a:t>
            </a:r>
            <a:endParaRPr dirty="0"/>
          </a:p>
          <a:p>
            <a:endParaRPr dirty="0"/>
          </a:p>
          <a:p>
            <a:r>
              <a:rPr b="1" dirty="0"/>
              <a:t>Account Name</a:t>
            </a:r>
            <a:endParaRPr dirty="0"/>
          </a:p>
          <a:p>
            <a:r>
              <a:rPr b="0" dirty="0"/>
              <a:t>No alt text provided</a:t>
            </a:r>
            <a:endParaRPr dirty="0"/>
          </a:p>
          <a:p>
            <a:endParaRPr dirty="0"/>
          </a:p>
          <a:p>
            <a:r>
              <a:rPr b="1" dirty="0"/>
              <a:t>basicShape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tableEx</a:t>
            </a:r>
            <a:endParaRPr dirty="0"/>
          </a:p>
          <a:p>
            <a:r>
              <a:rPr b="0" dirty="0"/>
              <a:t>No alt text provided</a:t>
            </a:r>
            <a:endParaRPr dirty="0"/>
          </a:p>
          <a:p>
            <a:endParaRPr dirty="0"/>
          </a:p>
          <a:p>
            <a:r>
              <a:rPr b="1" dirty="0"/>
              <a:t>card</a:t>
            </a:r>
            <a:endParaRPr dirty="0"/>
          </a:p>
          <a:p>
            <a:r>
              <a:rPr b="0" dirty="0"/>
              <a:t>No alt text provided</a:t>
            </a:r>
            <a:endParaRPr dirty="0"/>
          </a:p>
          <a:p>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COVID-19 Related Medical Claims (excluding exposures)</a:t>
            </a:r>
            <a:endParaRPr dirty="0"/>
          </a:p>
          <a:p>
            <a:r>
              <a:rPr b="0" dirty="0"/>
              <a:t>No alt text provided</a:t>
            </a:r>
            <a:endParaRPr dirty="0"/>
          </a:p>
          <a:p>
            <a:endParaRPr dirty="0"/>
          </a:p>
          <a:p>
            <a:r>
              <a:rPr b="1" dirty="0"/>
              <a:t># of Members with an Admission</a:t>
            </a:r>
            <a:endParaRPr dirty="0"/>
          </a:p>
          <a:p>
            <a:r>
              <a:rPr b="0" dirty="0"/>
              <a:t>No alt text provided</a:t>
            </a:r>
            <a:endParaRPr dirty="0"/>
          </a:p>
          <a:p>
            <a:endParaRPr dirty="0"/>
          </a:p>
          <a:p>
            <a:r>
              <a:rPr b="1" dirty="0"/>
              <a:t># of Admissions</a:t>
            </a:r>
            <a:endParaRPr dirty="0"/>
          </a:p>
          <a:p>
            <a:r>
              <a:rPr b="0" dirty="0"/>
              <a:t>No alt text provided</a:t>
            </a:r>
            <a:endParaRPr dirty="0"/>
          </a:p>
          <a:p>
            <a:endParaRPr dirty="0"/>
          </a:p>
          <a:p>
            <a:r>
              <a:rPr b="1" dirty="0"/>
              <a:t>Total Paid Amount</a:t>
            </a:r>
            <a:endParaRPr dirty="0"/>
          </a:p>
          <a:p>
            <a:r>
              <a:rPr b="0" dirty="0"/>
              <a:t>No alt text provided</a:t>
            </a:r>
            <a:endParaRPr dirty="0"/>
          </a:p>
          <a:p>
            <a:endParaRPr dirty="0"/>
          </a:p>
          <a:p>
            <a:r>
              <a:rPr b="1" dirty="0"/>
              <a:t>Account Name</a:t>
            </a:r>
            <a:endParaRPr dirty="0"/>
          </a:p>
          <a:p>
            <a:r>
              <a:rPr b="0" dirty="0"/>
              <a:t>No alt text provided</a:t>
            </a:r>
            <a:endParaRPr dirty="0"/>
          </a:p>
          <a:p>
            <a:endParaRPr dirty="0"/>
          </a:p>
          <a:p>
            <a:r>
              <a:rPr b="1" dirty="0"/>
              <a:t># of COVID-19 Admissions by Month</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 of Members by Sex</a:t>
            </a:r>
            <a:endParaRPr dirty="0"/>
          </a:p>
          <a:p>
            <a:r>
              <a:rPr b="0" dirty="0"/>
              <a:t>No alt text provided</a:t>
            </a:r>
            <a:endParaRPr dirty="0"/>
          </a:p>
          <a:p>
            <a:endParaRPr dirty="0"/>
          </a:p>
          <a:p>
            <a:r>
              <a:rPr b="1" dirty="0"/>
              <a:t># of Members by Employee Status</a:t>
            </a:r>
            <a:endParaRPr dirty="0"/>
          </a:p>
          <a:p>
            <a:r>
              <a:rPr b="0" dirty="0"/>
              <a:t>No alt text provided</a:t>
            </a:r>
            <a:endParaRPr dirty="0"/>
          </a:p>
          <a:p>
            <a:endParaRPr dirty="0"/>
          </a:p>
          <a:p>
            <a:r>
              <a:rPr b="1" dirty="0"/>
              <a:t># of Members by Relationship</a:t>
            </a:r>
            <a:endParaRPr dirty="0"/>
          </a:p>
          <a:p>
            <a:r>
              <a:rPr b="0" dirty="0"/>
              <a:t>No alt text provided</a:t>
            </a:r>
            <a:endParaRPr dirty="0"/>
          </a:p>
          <a:p>
            <a:endParaRPr dirty="0"/>
          </a:p>
          <a:p>
            <a:r>
              <a:rPr b="1" dirty="0"/>
              <a:t>basicShape</a:t>
            </a:r>
            <a:endParaRPr dirty="0"/>
          </a:p>
          <a:p>
            <a:r>
              <a:rPr b="0" dirty="0"/>
              <a:t>No alt text provided</a:t>
            </a:r>
            <a:endParaRPr dirty="0"/>
          </a:p>
          <a:p>
            <a:endParaRPr dirty="0"/>
          </a:p>
          <a:p>
            <a:r>
              <a:rPr b="1" dirty="0"/>
              <a:t>Admission Month</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tableEx</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Number of Virtual Visits</a:t>
            </a:r>
            <a:endParaRPr dirty="0"/>
          </a:p>
          <a:p>
            <a:r>
              <a:rPr b="0" dirty="0"/>
              <a:t>No alt text provided</a:t>
            </a:r>
            <a:endParaRPr dirty="0"/>
          </a:p>
          <a:p>
            <a:endParaRPr dirty="0"/>
          </a:p>
          <a:p>
            <a:r>
              <a:rPr b="1" dirty="0"/>
              <a:t>slicer</a:t>
            </a:r>
            <a:endParaRPr dirty="0"/>
          </a:p>
          <a:p>
            <a:r>
              <a:rPr b="0" dirty="0"/>
              <a:t>No alt text provided</a:t>
            </a:r>
            <a:endParaRPr dirty="0"/>
          </a:p>
          <a:p>
            <a:endParaRPr dirty="0"/>
          </a:p>
          <a:p>
            <a:r>
              <a:rPr b="1" dirty="0"/>
              <a:t>Top Diagnosis Categories for Virtual Visits</a:t>
            </a:r>
            <a:endParaRPr dirty="0"/>
          </a:p>
          <a:p>
            <a:r>
              <a:rPr b="0" dirty="0"/>
              <a:t>No alt text provided</a:t>
            </a:r>
            <a:endParaRPr dirty="0"/>
          </a:p>
          <a:p>
            <a:endParaRPr dirty="0"/>
          </a:p>
          <a:p>
            <a:r>
              <a:rPr b="1" dirty="0"/>
              <a:t>slicer</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slicer</a:t>
            </a:r>
            <a:endParaRPr dirty="0"/>
          </a:p>
          <a:p>
            <a:r>
              <a:rPr b="0" dirty="0"/>
              <a:t>No alt text provided</a:t>
            </a:r>
            <a:endParaRPr dirty="0"/>
          </a:p>
          <a:p>
            <a:endParaRPr dirty="0"/>
          </a:p>
          <a:p>
            <a:r>
              <a:rPr b="1" dirty="0"/>
              <a:t>slicer</a:t>
            </a:r>
            <a:endParaRPr dirty="0"/>
          </a:p>
          <a:p>
            <a:r>
              <a:rPr b="0" dirty="0"/>
              <a:t>No alt text provided</a:t>
            </a:r>
            <a:endParaRPr dirty="0"/>
          </a:p>
          <a:p>
            <a:endParaRPr dirty="0"/>
          </a:p>
          <a:p>
            <a:r>
              <a:rPr b="1" dirty="0"/>
              <a:t>slicer</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tableEx</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tableEx</a:t>
            </a:r>
            <a:endParaRPr dirty="0"/>
          </a:p>
          <a:p>
            <a:r>
              <a:rPr b="0" dirty="0"/>
              <a:t>No alt text provided</a:t>
            </a:r>
            <a:endParaRPr dirty="0"/>
          </a:p>
          <a:p>
            <a:endParaRPr dirty="0"/>
          </a:p>
          <a:p>
            <a:r>
              <a:rPr b="1" dirty="0"/>
              <a:t>basicShape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lineChart</a:t>
            </a:r>
            <a:endParaRPr dirty="0"/>
          </a:p>
          <a:p>
            <a:r>
              <a:rPr b="0" dirty="0"/>
              <a:t>No alt text provided</a:t>
            </a:r>
            <a:endParaRPr dirty="0"/>
          </a:p>
          <a:p>
            <a:endParaRPr dirty="0"/>
          </a:p>
          <a:p>
            <a:r>
              <a:rPr b="1" dirty="0"/>
              <a:t>columnChart</a:t>
            </a:r>
            <a:endParaRPr dirty="0"/>
          </a:p>
          <a:p>
            <a:r>
              <a:rPr b="0" dirty="0"/>
              <a:t>No alt text provided</a:t>
            </a:r>
            <a:endParaRPr dirty="0"/>
          </a:p>
          <a:p>
            <a:endParaRPr dirty="0"/>
          </a:p>
          <a:p>
            <a:r>
              <a:rPr b="1" dirty="0"/>
              <a:t>map</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Cost / Claim</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Procedure Code</a:t>
            </a:r>
            <a:endParaRPr dirty="0"/>
          </a:p>
          <a:p>
            <a:r>
              <a:rPr b="0" dirty="0"/>
              <a:t>No alt text provided</a:t>
            </a:r>
            <a:endParaRPr dirty="0"/>
          </a:p>
          <a:p>
            <a:endParaRPr dirty="0"/>
          </a:p>
          <a:p>
            <a:r>
              <a:rPr b="1" dirty="0"/>
              <a:t>Total Plan Paid Amount for COVID-19 Vaccines</a:t>
            </a:r>
            <a:endParaRPr dirty="0"/>
          </a:p>
          <a:p>
            <a:r>
              <a:rPr b="0" dirty="0"/>
              <a:t>No alt text provided</a:t>
            </a:r>
            <a:endParaRPr dirty="0"/>
          </a:p>
          <a:p>
            <a:endParaRPr dirty="0"/>
          </a:p>
          <a:p>
            <a:r>
              <a:rPr b="1" dirty="0"/>
              <a:t>Total # of Claims</a:t>
            </a:r>
            <a:endParaRPr dirty="0"/>
          </a:p>
          <a:p>
            <a:r>
              <a:rPr b="0" dirty="0"/>
              <a:t>No alt text provided</a:t>
            </a:r>
            <a:endParaRPr dirty="0"/>
          </a:p>
          <a:p>
            <a:endParaRPr dirty="0"/>
          </a:p>
          <a:p>
            <a:r>
              <a:rPr b="1" dirty="0"/>
              <a:t># of Members Fully Vaccinated</a:t>
            </a:r>
            <a:endParaRPr dirty="0"/>
          </a:p>
          <a:p>
            <a:r>
              <a:rPr b="0" dirty="0"/>
              <a:t>No alt text provided</a:t>
            </a:r>
            <a:endParaRPr dirty="0"/>
          </a:p>
          <a:p>
            <a:endParaRPr dirty="0"/>
          </a:p>
          <a:p>
            <a:r>
              <a:rPr b="1" dirty="0"/>
              <a:t>Account Name</a:t>
            </a:r>
            <a:endParaRPr dirty="0"/>
          </a:p>
          <a:p>
            <a:r>
              <a:rPr b="0" dirty="0"/>
              <a:t>No alt text provided</a:t>
            </a:r>
            <a:endParaRPr dirty="0"/>
          </a:p>
          <a:p>
            <a:endParaRPr dirty="0"/>
          </a:p>
          <a:p>
            <a:r>
              <a:rPr b="1" dirty="0"/>
              <a:t># of Claimants by Sex</a:t>
            </a:r>
            <a:endParaRPr dirty="0"/>
          </a:p>
          <a:p>
            <a:r>
              <a:rPr b="0" dirty="0"/>
              <a:t>No alt text provided</a:t>
            </a:r>
            <a:endParaRPr dirty="0"/>
          </a:p>
          <a:p>
            <a:endParaRPr dirty="0"/>
          </a:p>
          <a:p>
            <a:r>
              <a:rPr b="1" dirty="0"/>
              <a:t># of Claimants by Employee Status</a:t>
            </a:r>
            <a:endParaRPr dirty="0"/>
          </a:p>
          <a:p>
            <a:r>
              <a:rPr b="0" dirty="0"/>
              <a:t>No alt text provided</a:t>
            </a:r>
            <a:endParaRPr dirty="0"/>
          </a:p>
          <a:p>
            <a:endParaRPr dirty="0"/>
          </a:p>
          <a:p>
            <a:r>
              <a:rPr b="1" dirty="0"/>
              <a:t># of Claimants by Relationship</a:t>
            </a:r>
            <a:endParaRPr dirty="0"/>
          </a:p>
          <a:p>
            <a:r>
              <a:rPr b="0" dirty="0"/>
              <a:t>No alt text provided</a:t>
            </a:r>
            <a:endParaRPr dirty="0"/>
          </a:p>
          <a:p>
            <a:endParaRPr dirty="0"/>
          </a:p>
          <a:p>
            <a:r>
              <a:rPr b="1" dirty="0"/>
              <a:t>basicShape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tableEx</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tableEx</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Procedure Code</a:t>
            </a:r>
            <a:endParaRPr dirty="0"/>
          </a:p>
          <a:p>
            <a:r>
              <a:rPr b="0" dirty="0"/>
              <a:t>No alt text provided</a:t>
            </a:r>
            <a:endParaRPr dirty="0"/>
          </a:p>
          <a:p>
            <a:endParaRPr dirty="0"/>
          </a:p>
          <a:p>
            <a:r>
              <a:rPr b="1" dirty="0"/>
              <a:t>columnChart</a:t>
            </a:r>
            <a:endParaRPr dirty="0"/>
          </a:p>
          <a:p>
            <a:r>
              <a:rPr b="0" dirty="0"/>
              <a:t>No alt text provided</a:t>
            </a:r>
            <a:endParaRPr dirty="0"/>
          </a:p>
          <a:p>
            <a:endParaRPr dirty="0"/>
          </a:p>
          <a:p>
            <a:r>
              <a:rPr b="1" dirty="0"/>
              <a:t>columnChart</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lineChart</a:t>
            </a:r>
            <a:endParaRPr dirty="0"/>
          </a:p>
          <a:p>
            <a:r>
              <a:rPr b="0" dirty="0"/>
              <a:t>No alt text provided</a:t>
            </a:r>
            <a:endParaRPr dirty="0"/>
          </a:p>
          <a:p>
            <a:endParaRPr dirty="0"/>
          </a:p>
          <a:p>
            <a:r>
              <a:rPr b="1" dirty="0"/>
              <a:t>columnChart</a:t>
            </a:r>
            <a:endParaRPr dirty="0"/>
          </a:p>
          <a:p>
            <a:r>
              <a:rPr b="0" dirty="0"/>
              <a:t>No alt text provided</a:t>
            </a:r>
            <a:endParaRPr dirty="0"/>
          </a:p>
          <a:p>
            <a:endParaRPr dirty="0"/>
          </a:p>
          <a:p>
            <a:r>
              <a:rPr b="1" dirty="0"/>
              <a:t>map</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27ED9C8-F09A-4D9E-BEC0-4725162E21FF}" type="datetimeFigureOut">
              <a:rPr lang="en-US" smtClean="0"/>
              <a:t>2/19/2022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17476896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27ED9C8-F09A-4D9E-BEC0-4725162E21FF}" type="datetimeFigureOut">
              <a:rPr lang="en-US" smtClean="0"/>
              <a:t>2/19/2022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2144985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27ED9C8-F09A-4D9E-BEC0-4725162E21FF}" type="datetimeFigureOut">
              <a:rPr lang="en-US" smtClean="0"/>
              <a:t>2/19/2022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10268814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27ED9C8-F09A-4D9E-BEC0-4725162E21FF}" type="datetimeFigureOut">
              <a:rPr lang="en-US" smtClean="0"/>
              <a:t>2/19/2022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10043315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27ED9C8-F09A-4D9E-BEC0-4725162E21FF}" type="datetimeFigureOut">
              <a:rPr lang="en-US" smtClean="0"/>
              <a:t>2/19/2022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9256924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27ED9C8-F09A-4D9E-BEC0-4725162E21FF}" type="datetimeFigureOut">
              <a:rPr lang="en-US" smtClean="0"/>
              <a:t>2/19/2022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22809139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7ED9C8-F09A-4D9E-BEC0-4725162E21FF}" type="datetimeFigureOut">
              <a:rPr lang="en-US" smtClean="0"/>
              <a:t>2/19/2022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23581811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27ED9C8-F09A-4D9E-BEC0-4725162E21FF}" type="datetimeFigureOut">
              <a:rPr lang="en-US" smtClean="0"/>
              <a:t>2/19/2022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9933904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27ED9C8-F09A-4D9E-BEC0-4725162E21FF}" type="datetimeFigureOut">
              <a:rPr lang="en-US" smtClean="0"/>
              <a:t>2/19/2022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28848075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27ED9C8-F09A-4D9E-BEC0-4725162E21FF}" type="datetimeFigureOut">
              <a:rPr lang="en-US" smtClean="0"/>
              <a:t>2/19/2022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5532142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27ED9C8-F09A-4D9E-BEC0-4725162E21FF}" type="datetimeFigureOut">
              <a:rPr lang="en-US" smtClean="0"/>
              <a:t>2/19/2022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29826409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7ED9C8-F09A-4D9E-BEC0-4725162E21FF}" type="datetimeFigureOut">
              <a:rPr lang="en-US" smtClean="0"/>
              <a:t>2/19/2022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7D807A-D3EC-4DEA-86E2-120E4093F1A6}" type="slidenum">
              <a:rPr lang="en-US" smtClean="0"/>
              <a:t>‹#›</a:t>
            </a:fld>
            <a:endParaRPr lang="en-US"/>
          </a:p>
        </p:txBody>
      </p:sp>
    </p:spTree>
    <p:extLst>
      <p:ext uri="{BB962C8B-B14F-4D97-AF65-F5344CB8AC3E}">
        <p14:creationId xmlns:p14="http://schemas.microsoft.com/office/powerpoint/2010/main" val="14236910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hyperlink" Target="https://app.powerbi.com/groups/me/reports/b324f96b-bc1d-4344-a079-ee09d5e017ef/?pbi_source=PowerPoint" TargetMode="External"/><Relationship Id="rId2" Type="http://schemas.openxmlformats.org/officeDocument/2006/relationships/notesSlide" Target="../notesSlides/notesSlide1.xml"/><Relationship Id="rId1" Type="http://schemas.openxmlformats.org/officeDocument/2006/relationships/slideLayout" Target="../slideLayouts/slideLayout8.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hyperlink" Target="https://app.powerbi.com/groups/me/reports/b324f96b-bc1d-4344-a079-ee09d5e017ef/?pbi_source=PowerPoint" TargetMode="External"/><Relationship Id="rId2" Type="http://schemas.openxmlformats.org/officeDocument/2006/relationships/notesSlide" Target="../notesSlides/notesSlide2.xml"/><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hyperlink" Target="https://app.powerbi.com/groups/me/reports/b324f96b-bc1d-4344-a079-ee09d5e017ef/?pbi_source=PowerPoint" TargetMode="External"/><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hyperlink" Target="https://app.powerbi.com/groups/me/reports/b324f96b-bc1d-4344-a079-ee09d5e017ef/?pbi_source=PowerPoint" TargetMode="External"/><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hyperlink" Target="https://app.powerbi.com/groups/me/reports/b324f96b-bc1d-4344-a079-ee09d5e017ef/?pbi_source=PowerPoint" TargetMode="External"/><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hyperlink" Target="https://app.powerbi.com/groups/me/reports/b324f96b-bc1d-4344-a079-ee09d5e017ef/?pbi_source=PowerPoint" TargetMode="External"/><Relationship Id="rId2" Type="http://schemas.openxmlformats.org/officeDocument/2006/relationships/notesSlide" Target="../notesSlides/notesSlide6.xml"/><Relationship Id="rId1" Type="http://schemas.openxmlformats.org/officeDocument/2006/relationships/slideLayout" Target="../slideLayouts/slideLayout8.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hyperlink" Target="https://app.powerbi.com/groups/me/reports/b324f96b-bc1d-4344-a079-ee09d5e017ef/?pbi_source=PowerPoint" TargetMode="External"/><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hyperlink" Target="https://app.powerbi.com/groups/me/reports/b324f96b-bc1d-4344-a079-ee09d5e017ef/?pbi_source=PowerPoint" TargetMode="External"/><Relationship Id="rId2" Type="http://schemas.openxmlformats.org/officeDocument/2006/relationships/notesSlide" Target="../notesSlides/notesSlide8.xml"/><Relationship Id="rId1" Type="http://schemas.openxmlformats.org/officeDocument/2006/relationships/slideLayout" Target="../slideLayouts/slideLayout8.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hyperlink" Target="https://app.powerbi.com/groups/me/reports/b324f96b-bc1d-4344-a079-ee09d5e017ef/?pbi_source=PowerPoint" TargetMode="External"/><Relationship Id="rId2" Type="http://schemas.openxmlformats.org/officeDocument/2006/relationships/notesSlide" Target="../notesSlides/notesSlide9.xml"/><Relationship Id="rId1" Type="http://schemas.openxmlformats.org/officeDocument/2006/relationships/slideLayout" Target="../slideLayouts/slideLayout8.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hyperlink" Target="https://app.powerbi.com/groups/me/reports/b324f96b-bc1d-4344-a079-ee09d5e017ef/?pbi_source=PowerPoint" TargetMode="External"/><Relationship Id="rId2" Type="http://schemas.openxmlformats.org/officeDocument/2006/relationships/notesSlide" Target="../notesSlides/notesSlide10.xml"/><Relationship Id="rId1" Type="http://schemas.openxmlformats.org/officeDocument/2006/relationships/slideLayout" Target="../slideLayouts/slideLayout8.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hyperlink" Target="https://app.powerbi.com/groups/me/reports/b324f96b-bc1d-4344-a079-ee09d5e017ef/?pbi_source=PowerPoint" TargetMode="External"/><Relationship Id="rId2" Type="http://schemas.openxmlformats.org/officeDocument/2006/relationships/notesSlide" Target="../notesSlides/notesSlide11.xml"/><Relationship Id="rId1" Type="http://schemas.openxmlformats.org/officeDocument/2006/relationships/slideLayout" Target="../slideLayouts/slideLayout8.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hyperlink" Target="https://app.powerbi.com/groups/me/reports/b324f96b-bc1d-4344-a079-ee09d5e017ef/?pbi_source=PowerPoint" TargetMode="External"/><Relationship Id="rId2" Type="http://schemas.openxmlformats.org/officeDocument/2006/relationships/notesSlide" Target="../notesSlides/notesSlide12.xml"/><Relationship Id="rId1" Type="http://schemas.openxmlformats.org/officeDocument/2006/relationships/slideLayout" Target="../slideLayouts/slideLayout8.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hyperlink" Target="https://app.powerbi.com/groups/me/reports/b324f96b-bc1d-4344-a079-ee09d5e017ef/?pbi_source=PowerPoint" TargetMode="External"/><Relationship Id="rId2" Type="http://schemas.openxmlformats.org/officeDocument/2006/relationships/notesSlide" Target="../notesSlides/notesSlide13.xml"/><Relationship Id="rId1" Type="http://schemas.openxmlformats.org/officeDocument/2006/relationships/slideLayout" Target="../slideLayouts/slideLayout8.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hyperlink" Target="https://app.powerbi.com/groups/me/reports/b324f96b-bc1d-4344-a079-ee09d5e017ef/?pbi_source=PowerPoint" TargetMode="External"/><Relationship Id="rId2" Type="http://schemas.openxmlformats.org/officeDocument/2006/relationships/notesSlide" Target="../notesSlides/notesSlide14.xml"/><Relationship Id="rId1" Type="http://schemas.openxmlformats.org/officeDocument/2006/relationships/slideLayout" Target="../slideLayouts/slideLayout8.xml"/><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9" name="Picture 8">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Title 1"/>
          <p:cNvSpPr txBox="1">
            <a:spLocks noGrp="1"/>
          </p:cNvSpPr>
          <p:nvPr>
            <p:ph type="title" idx="4294967295"/>
          </p:nvPr>
        </p:nvSpPr>
        <p:spPr>
          <a:xfrm>
            <a:off x="810584" y="2982149"/>
            <a:ext cx="10778665" cy="2841395"/>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fontScale="90000"/>
          </a:bodyPr>
          <a:lstStyle>
            <a:lvl1pPr algn="ctr" defTabSz="914400" rtl="0" eaLnBrk="1" latinLnBrk="0" hangingPunct="1">
              <a:lnSpc>
                <a:spcPct val="90000"/>
              </a:lnSpc>
              <a:spcBef>
                <a:spcPct val="0"/>
              </a:spcBef>
              <a:buNone/>
              <a:defRPr sz="4400" b="0" i="0" kern="1200" baseline="0">
                <a:solidFill>
                  <a:schemeClr val="tx1"/>
                </a:solidFill>
                <a:latin typeface="Segoe UI Light" charset="0"/>
                <a:ea typeface="Segoe UI Light" charset="0"/>
                <a:cs typeface="Segoe UI Light"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dirty="0">
                <a:ln>
                  <a:noFill/>
                </a:ln>
                <a:solidFill>
                  <a:srgbClr val="F3C910"/>
                </a:solidFill>
                <a:effectLst/>
                <a:uLnTx/>
                <a:uFillTx/>
                <a:latin typeface="Segoe UI Light" charset="0"/>
                <a:ea typeface="Segoe UI Light" charset="0"/>
                <a:cs typeface="Segoe UI Light" charset="0"/>
              </a:rPr>
              <a:t>COVID-19 Claims – </a:t>
            </a:r>
            <a:br>
              <a:rPr kumimoji="0" lang="en-US" sz="4400" b="0" i="0" u="none" strike="noStrike" kern="1200" cap="none" spc="0" normalizeH="0" baseline="0" noProof="0" dirty="0">
                <a:ln>
                  <a:noFill/>
                </a:ln>
                <a:solidFill>
                  <a:srgbClr val="F3C910"/>
                </a:solidFill>
                <a:effectLst/>
                <a:uLnTx/>
                <a:uFillTx/>
                <a:latin typeface="Segoe UI Light" charset="0"/>
                <a:ea typeface="Segoe UI Light" charset="0"/>
                <a:cs typeface="Segoe UI Light" charset="0"/>
              </a:rPr>
            </a:br>
            <a:r>
              <a:rPr kumimoji="0" lang="en-US" sz="4400" b="0" i="0" u="none" strike="noStrike" kern="1200" cap="none" spc="0" normalizeH="0" baseline="0" noProof="0" dirty="0">
                <a:ln>
                  <a:noFill/>
                </a:ln>
                <a:solidFill>
                  <a:srgbClr val="F3C910"/>
                </a:solidFill>
                <a:effectLst/>
                <a:uLnTx/>
                <a:uFillTx/>
                <a:latin typeface="Segoe UI Light" charset="0"/>
                <a:ea typeface="Segoe UI Light" charset="0"/>
                <a:cs typeface="Segoe UI Light" charset="0"/>
              </a:rPr>
              <a:t>Food Employers Labor Relations Association and United Food &amp; Commercial Workers’ VEBA Fund</a:t>
            </a:r>
            <a:br>
              <a:rPr kumimoji="0" lang="en-US" sz="4400" b="0" i="0" u="none" strike="noStrike" kern="1200" cap="none" spc="0" normalizeH="0" baseline="0" noProof="0" dirty="0">
                <a:ln>
                  <a:noFill/>
                </a:ln>
                <a:solidFill>
                  <a:srgbClr val="F3C910"/>
                </a:solidFill>
                <a:effectLst/>
                <a:uLnTx/>
                <a:uFillTx/>
                <a:latin typeface="Segoe UI Light" charset="0"/>
                <a:ea typeface="Segoe UI Light" charset="0"/>
                <a:cs typeface="Segoe UI Light" charset="0"/>
              </a:rPr>
            </a:br>
            <a:br>
              <a:rPr kumimoji="0" lang="en-US" sz="4400" b="0" i="0" u="none" strike="noStrike" kern="1200" cap="none" spc="0" normalizeH="0" baseline="0" noProof="0" dirty="0">
                <a:ln>
                  <a:noFill/>
                </a:ln>
                <a:solidFill>
                  <a:srgbClr val="F3C910"/>
                </a:solidFill>
                <a:effectLst/>
                <a:uLnTx/>
                <a:uFillTx/>
                <a:latin typeface="Segoe UI Light" charset="0"/>
                <a:ea typeface="Segoe UI Light" charset="0"/>
                <a:cs typeface="Segoe UI Light" charset="0"/>
              </a:rPr>
            </a:br>
            <a:r>
              <a:rPr kumimoji="0" lang="en-US" sz="4400" b="0" i="0" u="none" strike="noStrike" kern="1200" cap="none" spc="0" normalizeH="0" baseline="0" noProof="0" dirty="0">
                <a:ln>
                  <a:noFill/>
                </a:ln>
                <a:solidFill>
                  <a:srgbClr val="F3C910"/>
                </a:solidFill>
                <a:effectLst/>
                <a:uLnTx/>
                <a:uFillTx/>
                <a:latin typeface="Segoe UI Light" charset="0"/>
                <a:ea typeface="Segoe UI Light" charset="0"/>
                <a:cs typeface="Segoe UI Light" charset="0"/>
              </a:rPr>
              <a:t>Flex Link</a:t>
            </a:r>
            <a:br>
              <a:rPr kumimoji="0" lang="en-US" sz="4400" b="0" i="0" u="none" strike="noStrike" kern="1200" cap="none" spc="0" normalizeH="0" baseline="0" noProof="0" dirty="0">
                <a:ln>
                  <a:noFill/>
                </a:ln>
                <a:solidFill>
                  <a:srgbClr val="F3C910"/>
                </a:solidFill>
                <a:effectLst/>
                <a:uLnTx/>
                <a:uFillTx/>
                <a:latin typeface="Segoe UI Light" charset="0"/>
                <a:ea typeface="Segoe UI Light" charset="0"/>
                <a:cs typeface="Segoe UI Light" charset="0"/>
              </a:rPr>
            </a:br>
            <a:endParaRPr kumimoji="0" lang="en-US" sz="4400" b="0" i="0" u="none" strike="noStrike" kern="1200" cap="none" spc="0" normalizeH="0" baseline="0" noProof="0" dirty="0">
              <a:ln>
                <a:noFill/>
              </a:ln>
              <a:solidFill>
                <a:srgbClr val="F3C910"/>
              </a:solidFill>
              <a:effectLst/>
              <a:uLnTx/>
              <a:uFillTx/>
              <a:latin typeface="Segoe UI Light" charset="0"/>
              <a:ea typeface="Segoe UI Light" charset="0"/>
              <a:cs typeface="Segoe UI Light" charset="0"/>
            </a:endParaRPr>
          </a:p>
        </p:txBody>
      </p:sp>
      <p:sp>
        <p:nvSpPr>
          <p:cNvPr id="17" name="TextBox 16"/>
          <p:cNvSpPr txBox="1"/>
          <p:nvPr/>
        </p:nvSpPr>
        <p:spPr>
          <a:xfrm>
            <a:off x="832315" y="5823544"/>
            <a:ext cx="2177716" cy="369332"/>
          </a:xfrm>
          <a:prstGeom prst="rect">
            <a:avLst/>
          </a:prstGeom>
          <a:noFill/>
        </p:spPr>
        <p:txBody>
          <a:bodyPr wrap="square" rtlCol="0">
            <a:spAutoFit/>
          </a:bodyPr>
          <a:lstStyle/>
          <a:p>
            <a:r>
              <a:rPr lang="en-US" sz="900" b="1" i="0" dirty="0">
                <a:solidFill>
                  <a:schemeClr val="bg1"/>
                </a:solidFill>
                <a:latin typeface="Segoe UI Semibold" charset="0"/>
                <a:ea typeface="Segoe UI Semibold" charset="0"/>
                <a:cs typeface="Segoe UI Semibold" charset="0"/>
              </a:rPr>
              <a:t>Downloaded at:</a:t>
            </a:r>
          </a:p>
          <a:p>
            <a:r>
              <a:rPr lang="en-US" sz="900" b="0" i="0" dirty="0">
                <a:solidFill>
                  <a:schemeClr val="bg1"/>
                </a:solidFill>
                <a:latin typeface="Segoe UI" charset="0"/>
                <a:ea typeface="Segoe UI" charset="0"/>
                <a:cs typeface="Segoe UI" charset="0"/>
              </a:rPr>
              <a:t>2/19/2022 2:02:51 PM UTC</a:t>
            </a:r>
          </a:p>
        </p:txBody>
      </p:sp>
      <p:sp>
        <p:nvSpPr>
          <p:cNvPr id="10" name="TextBox 9"/>
          <p:cNvSpPr txBox="1"/>
          <p:nvPr/>
        </p:nvSpPr>
        <p:spPr>
          <a:xfrm>
            <a:off x="828512" y="5407903"/>
            <a:ext cx="2177716" cy="369332"/>
          </a:xfrm>
          <a:prstGeom prst="rect">
            <a:avLst/>
          </a:prstGeom>
          <a:noFill/>
        </p:spPr>
        <p:txBody>
          <a:bodyPr wrap="square" rtlCol="0">
            <a:spAutoFit/>
          </a:bodyPr>
          <a:lstStyle/>
          <a:p>
            <a:r>
              <a:rPr lang="en-US" sz="900" b="1" dirty="0">
                <a:solidFill>
                  <a:schemeClr val="bg1"/>
                </a:solidFill>
                <a:latin typeface="Segoe UI Semibold" charset="0"/>
                <a:ea typeface="Segoe UI Semibold" charset="0"/>
                <a:cs typeface="Segoe UI Semibold" charset="0"/>
              </a:rPr>
              <a:t>Last data refresh:</a:t>
            </a:r>
            <a:endParaRPr lang="en-US" sz="900" b="1" i="0" dirty="0">
              <a:solidFill>
                <a:schemeClr val="bg1"/>
              </a:solidFill>
              <a:latin typeface="Segoe UI Semibold" charset="0"/>
              <a:ea typeface="Segoe UI Semibold" charset="0"/>
              <a:cs typeface="Segoe UI Semibold" charset="0"/>
            </a:endParaRPr>
          </a:p>
          <a:p>
            <a:r>
              <a:rPr lang="en-US" sz="900" dirty="0">
                <a:solidFill>
                  <a:schemeClr val="bg1"/>
                </a:solidFill>
                <a:latin typeface="Segoe UI" charset="0"/>
                <a:ea typeface="Segoe UI" charset="0"/>
                <a:cs typeface="Segoe UI" charset="0"/>
              </a:rPr>
              <a:t>2/16/2022 2:09:14 PM UTC</a:t>
            </a:r>
            <a:endParaRPr lang="en-US" sz="900" b="0" i="0" dirty="0">
              <a:solidFill>
                <a:schemeClr val="bg1"/>
              </a:solidFill>
              <a:latin typeface="Segoe UI" charset="0"/>
              <a:ea typeface="Segoe UI" charset="0"/>
              <a:cs typeface="Segoe UI" charset="0"/>
            </a:endParaRPr>
          </a:p>
        </p:txBody>
      </p:sp>
      <p:pic>
        <p:nvPicPr>
          <p:cNvPr id="16" name="Picture 15" descr="Microsoft Power BI"/>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3544" y="722376"/>
            <a:ext cx="1490690" cy="245805"/>
          </a:xfrm>
          <a:prstGeom prst="rect">
            <a:avLst/>
          </a:prstGeom>
        </p:spPr>
      </p:pic>
    </p:spTree>
    <p:extLst>
      <p:ext uri="{BB962C8B-B14F-4D97-AF65-F5344CB8AC3E}">
        <p14:creationId xmlns:p14="http://schemas.microsoft.com/office/powerpoint/2010/main" val="76307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 of  COVID-19 Related Medical Claims ,textbox ,actionButton ,Procedure Code ,Total Paid Amount for COVID-19 Related Medical Claims ,# of Members with a COVID-19 Related Medical Claim ,actionButton ,actionButton ,Total Paid Amounts for COVID-19 Related Medical Claims ,Account Name ,# of Claimants by Sex ,# of Claimants by Employee Status ,# of Claimants by Relationship ,actionButton ,basicShape ,textbox ,tableEx ,card ,card ,card ,card ,card ,card ,card ,card ,card ,card ,card ,card ,card ,tableEx ,actionButton ,actionButton ,card ,card ,card. Please refer to the notes on this slide for details">
            <a:hlinkClick r:id="rId3"/>
          </p:cNvPr>
          <p:cNvPicPr>
            <a:picLocks noChangeAspect="1"/>
          </p:cNvPicPr>
          <p:nvPr/>
        </p:nvPicPr>
        <p:blipFill>
          <a:blip r:embed="rId4"/>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COVID-19 Related Claims Summary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textbox ,textbox. Please refer to the notes on this slide for details">
            <a:hlinkClick r:id="rId3"/>
          </p:cNvPr>
          <p:cNvPicPr>
            <a:picLocks noChangeAspect="1"/>
          </p:cNvPicPr>
          <p:nvPr/>
        </p:nvPicPr>
        <p:blipFill>
          <a:blip r:embed="rId4"/>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Info Guide - COVID-19 Related Claims Summary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actionButton ,map ,columnChart ,columnChart ,# of Members with a COVID-19 Diagnostic or Antibody Test ,textbox ,actionButton ,Procedure Code ,Total Paid Amount for COVID-19 Tests &amp; Treatment Claims ,Account Name ,COVID-19 Tests &amp; Treatment Claims ,Confirmed COVID-19 Diagnosis ,# of Members Receiving Treatment for COVID-19 ,# of Claimants by Sex ,# of Claimants by Employee Status ,# of Claimants by Relationship ,tableEx ,actionButton ,actionButton ,actionButton ,basicShape ,textbox ,card. Please refer to the notes on this slide for details">
            <a:hlinkClick r:id="rId3"/>
          </p:cNvPr>
          <p:cNvPicPr>
            <a:picLocks noChangeAspect="1"/>
          </p:cNvPicPr>
          <p:nvPr/>
        </p:nvPicPr>
        <p:blipFill>
          <a:blip r:embed="rId4"/>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COVID-19 Tests &amp; Treatment Claims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textbox ,textbox. Please refer to the notes on this slide for details">
            <a:hlinkClick r:id="rId3"/>
          </p:cNvPr>
          <p:cNvPicPr>
            <a:picLocks noChangeAspect="1"/>
          </p:cNvPicPr>
          <p:nvPr/>
        </p:nvPicPr>
        <p:blipFill>
          <a:blip r:embed="rId4"/>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Info Guide - COVID-19 Tests &amp; Treatment Claims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 of Members by Sex ,# of Members by Relationship ,# of Members Tested ,textbox ,# of Members by Employee Status ,Test Result ,# of Lab Tests Performed ,Positive/Negative COVID-19 Tests for Maryland Residents ,# of Positive Members ,actionButton ,Account Name ,basicShape ,textbox ,actionButton ,tableEx ,actionButton ,actionButton ,card. Please refer to the notes on this slide for details">
            <a:hlinkClick r:id="rId3"/>
          </p:cNvPr>
          <p:cNvPicPr>
            <a:picLocks noChangeAspect="1"/>
          </p:cNvPicPr>
          <p:nvPr/>
        </p:nvPicPr>
        <p:blipFill>
          <a:blip r:embed="rId4"/>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COVID-19 Labcorp and Quest Test Results for MD Residents Only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textbox ,textbox. Please refer to the notes on this slide for details">
            <a:hlinkClick r:id="rId3"/>
          </p:cNvPr>
          <p:cNvPicPr>
            <a:picLocks noChangeAspect="1"/>
          </p:cNvPicPr>
          <p:nvPr/>
        </p:nvPicPr>
        <p:blipFill>
          <a:blip r:embed="rId4"/>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Info Guide - COVID-19 Labcorp and Quest Test Results for MD Residents Only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 of Claimants by Sex ,# of Claimants by Relationship ,# of Exposure Claims ,textbox ,# of Claimants by Employee Status ,Total Paid Amount for Exposure Claims ,# of COVID-19 Exposure Claims ,Exposure Type ,actionButton ,# of Members with an Exposure Claim ,Account Name ,basicShape ,textbox ,actionButton ,actionButton ,actionButton ,tableEx ,card. Please refer to the notes on this slide for details">
            <a:hlinkClick r:id="rId3"/>
          </p:cNvPr>
          <p:cNvPicPr>
            <a:picLocks noChangeAspect="1"/>
          </p:cNvPicPr>
          <p:nvPr/>
        </p:nvPicPr>
        <p:blipFill>
          <a:blip r:embed="rId4"/>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Potential Exposure to Infectious Disease, Including COVID-19</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textbox ,textbox. Please refer to the notes on this slide for details">
            <a:hlinkClick r:id="rId3"/>
          </p:cNvPr>
          <p:cNvPicPr>
            <a:picLocks noChangeAspect="1"/>
          </p:cNvPicPr>
          <p:nvPr/>
        </p:nvPicPr>
        <p:blipFill>
          <a:blip r:embed="rId4"/>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Info Guide - Potential Exposure to Infectious Disease, Including COVID-19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COVID-19 Related Medical Claims (excluding exposures) ,# of Members with an Admission ,# of Admissions ,Total Paid Amount ,Account Name ,# of COVID-19 Admissions by Month ,textbox ,# of Members by Sex ,# of Members by Employee Status ,# of Members by Relationship ,basicShape ,Admission Month ,card ,actionButton ,textbox ,tableEx ,actionButton ,actionButton. Please refer to the notes on this slide for details">
            <a:hlinkClick r:id="rId3"/>
          </p:cNvPr>
          <p:cNvPicPr>
            <a:picLocks noChangeAspect="1"/>
          </p:cNvPicPr>
          <p:nvPr/>
        </p:nvPicPr>
        <p:blipFill>
          <a:blip r:embed="rId4"/>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COVID-19 Admissions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textbox ,textbox. Please refer to the notes on this slide for details">
            <a:hlinkClick r:id="rId3"/>
          </p:cNvPr>
          <p:cNvPicPr>
            <a:picLocks noChangeAspect="1"/>
          </p:cNvPicPr>
          <p:nvPr/>
        </p:nvPicPr>
        <p:blipFill>
          <a:blip r:embed="rId4"/>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Info Guide - COVID-19 Admissions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Number of Virtual Visits ,slicer ,Top Diagnosis Categories for Virtual Visits ,slicer ,actionButton ,actionButton ,actionButton ,actionButton ,textbox ,slicer ,slicer ,slicer ,actionButton ,actionButton ,actionButton ,actionButton ,tableEx ,actionButton ,actionButton ,actionButton ,actionButton ,actionButton ,actionButton ,actionButton ,actionButton ,tableEx ,basicShape ,textbox ,card ,card ,card ,card. Please refer to the notes on this slide for details">
            <a:hlinkClick r:id="rId3"/>
          </p:cNvPr>
          <p:cNvPicPr>
            <a:picLocks noChangeAspect="1"/>
          </p:cNvPicPr>
          <p:nvPr/>
        </p:nvPicPr>
        <p:blipFill>
          <a:blip r:embed="rId4"/>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Virtual Visit Statistics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actionButton ,actionButton ,lineChart ,columnChart ,map ,textbox ,textbox ,textbox ,textbox. Please refer to the notes on this slide for details">
            <a:hlinkClick r:id="rId3"/>
          </p:cNvPr>
          <p:cNvPicPr>
            <a:picLocks noChangeAspect="1"/>
          </p:cNvPicPr>
          <p:nvPr/>
        </p:nvPicPr>
        <p:blipFill>
          <a:blip r:embed="rId4"/>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Info Guide - Virtual Visit Statistics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Cost / Claim ,textbox ,actionButton ,Procedure Code ,Total Plan Paid Amount for COVID-19 Vaccines ,Total # of Claims ,# of Members Fully Vaccinated ,Account Name ,# of Claimants by Sex ,# of Claimants by Employee Status ,# of Claimants by Relationship ,basicShape ,textbox ,actionButton ,actionButton ,tableEx ,card ,card ,tableEx ,actionButton ,actionButton ,card ,card ,card ,Procedure Code ,columnChart ,columnChart ,actionButton ,actionButton ,actionButton. Please refer to the notes on this slide for details">
            <a:hlinkClick r:id="rId3"/>
          </p:cNvPr>
          <p:cNvPicPr>
            <a:picLocks noChangeAspect="1"/>
          </p:cNvPicPr>
          <p:nvPr/>
        </p:nvPicPr>
        <p:blipFill>
          <a:blip r:embed="rId4"/>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COVID-19 Vaccines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actionButton ,actionButton ,lineChart ,columnChart ,map ,textbox ,textbox ,textbox ,textbox. Please refer to the notes on this slide for details">
            <a:hlinkClick r:id="rId3"/>
          </p:cNvPr>
          <p:cNvPicPr>
            <a:picLocks noChangeAspect="1"/>
          </p:cNvPicPr>
          <p:nvPr/>
        </p:nvPicPr>
        <p:blipFill>
          <a:blip r:embed="rId4"/>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Info Guide - COVID-19 Vaccines</a:t>
            </a:r>
          </a:p>
        </p:txBody>
      </p:sp>
    </p:spTree>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33</TotalTime>
  <Words>1393</Words>
  <Application>Microsoft Office PowerPoint</Application>
  <PresentationFormat>Widescreen</PresentationFormat>
  <Paragraphs>629</Paragraphs>
  <Slides>15</Slides>
  <Notes>14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Calibri</vt:lpstr>
      <vt:lpstr>Calibri Light</vt:lpstr>
      <vt:lpstr>Segoe UI</vt:lpstr>
      <vt:lpstr>Segoe UI Light</vt:lpstr>
      <vt:lpstr>Segoe UI Semibold</vt:lpstr>
      <vt:lpstr>Custom Design</vt:lpstr>
      <vt:lpstr>COVID-19 Claims –  Food Employers Labor Relations Association and United Food &amp; Commercial Workers’ VEBA Fund  Flex Link </vt:lpstr>
      <vt:lpstr>COVID-19 Related Claims Summary</vt:lpstr>
      <vt:lpstr>Info Guide - COVID-19 Related Claims Summary</vt:lpstr>
      <vt:lpstr>COVID-19 Tests &amp; Treatment Claims</vt:lpstr>
      <vt:lpstr>Info Guide - COVID-19 Tests &amp; Treatment Claims</vt:lpstr>
      <vt:lpstr>COVID-19 Labcorp and Quest Test Results for MD Residents Only</vt:lpstr>
      <vt:lpstr>Info Guide - COVID-19 Labcorp and Quest Test Results for MD Residents Only</vt:lpstr>
      <vt:lpstr>Potential Exposure to Infectious Disease, Including COVID-19</vt:lpstr>
      <vt:lpstr>Info Guide - Potential Exposure to Infectious Disease, Including COVID-19</vt:lpstr>
      <vt:lpstr>COVID-19 Admissions</vt:lpstr>
      <vt:lpstr>Info Guide - COVID-19 Admissions</vt:lpstr>
      <vt:lpstr>Virtual Visit Statistics</vt:lpstr>
      <vt:lpstr>Info Guide - Virtual Visit Statistics</vt:lpstr>
      <vt:lpstr>COVID-19 Vaccines</vt:lpstr>
      <vt:lpstr>Info Guide - COVID-19 Vaccines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Power BI</dc:creator>
  <cp:lastModifiedBy>Aparentado, Romil</cp:lastModifiedBy>
  <cp:revision>7</cp:revision>
  <dcterms:created xsi:type="dcterms:W3CDTF">2016-09-04T11:54:55Z</dcterms:created>
  <dcterms:modified xsi:type="dcterms:W3CDTF">2022-02-19T16:23:15Z</dcterms:modified>
</cp:coreProperties>
</file>